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
      <p:font typeface="Average"/>
      <p:regular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36DE6AB-9137-4203-945B-D91459B37B22}">
  <a:tblStyle styleId="{D36DE6AB-9137-4203-945B-D91459B37B2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Montserrat-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Average-regular.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d9e741888d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d9e741888d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d9e741888d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d9e741888d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d9e741888d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d9e741888d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d9e741888d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d9e741888d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d9e741888d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d9e741888d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d9e741888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d9e741888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d9e74188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d9e74188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d9e741888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d9e741888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d9e741888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d9e741888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d9e741888d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d9e741888d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d9e741888d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d9e741888d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d9e741888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d9e741888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011475" y="496100"/>
            <a:ext cx="5017500" cy="1578900"/>
          </a:xfrm>
          <a:prstGeom prst="rect">
            <a:avLst/>
          </a:prstGeom>
        </p:spPr>
        <p:txBody>
          <a:bodyPr anchorCtr="0" anchor="t" bIns="91425" lIns="91425" spcFirstLastPara="1" rIns="91425" wrap="square" tIns="91425">
            <a:noAutofit/>
          </a:bodyPr>
          <a:lstStyle/>
          <a:p>
            <a:pPr indent="0" lvl="0" marL="0" rtl="0" algn="l">
              <a:lnSpc>
                <a:spcPct val="115000"/>
              </a:lnSpc>
              <a:spcBef>
                <a:spcPts val="2400"/>
              </a:spcBef>
              <a:spcAft>
                <a:spcPts val="0"/>
              </a:spcAft>
              <a:buNone/>
            </a:pPr>
            <a:r>
              <a:rPr lang="en-GB" sz="2500"/>
              <a:t>Movie review prediction using twitter data.</a:t>
            </a:r>
            <a:endParaRPr sz="2500"/>
          </a:p>
          <a:p>
            <a:pPr indent="0" lvl="0" marL="0" marR="0" rtl="0" algn="l">
              <a:lnSpc>
                <a:spcPct val="115000"/>
              </a:lnSpc>
              <a:spcBef>
                <a:spcPts val="2400"/>
              </a:spcBef>
              <a:spcAft>
                <a:spcPts val="0"/>
              </a:spcAft>
              <a:buNone/>
            </a:pPr>
            <a:r>
              <a:t/>
            </a:r>
            <a:endParaRPr sz="3000"/>
          </a:p>
          <a:p>
            <a:pPr indent="0" lvl="0" marL="0" rtl="0" algn="l">
              <a:spcBef>
                <a:spcPts val="600"/>
              </a:spcBef>
              <a:spcAft>
                <a:spcPts val="0"/>
              </a:spcAft>
              <a:buNone/>
            </a:pPr>
            <a:r>
              <a:t/>
            </a:r>
            <a:endParaRPr/>
          </a:p>
        </p:txBody>
      </p:sp>
      <p:sp>
        <p:nvSpPr>
          <p:cNvPr id="229" name="Google Shape;229;p17"/>
          <p:cNvSpPr txBox="1"/>
          <p:nvPr/>
        </p:nvSpPr>
        <p:spPr>
          <a:xfrm>
            <a:off x="5293650" y="2205825"/>
            <a:ext cx="3018300" cy="246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Done By:</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Ravi Teja Kakara</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Prasanth Chakravarthy Gajula</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Manideep Ramineni</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Ratna Manikanta Ajay Kumar Kakarala</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Sri Satya Praveen Gatti</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GB">
                <a:solidFill>
                  <a:schemeClr val="lt1"/>
                </a:solidFill>
                <a:latin typeface="Montserrat"/>
                <a:ea typeface="Montserrat"/>
                <a:cs typeface="Montserrat"/>
                <a:sym typeface="Montserrat"/>
              </a:rPr>
              <a:t>Ramireddy Singareddy</a:t>
            </a:r>
            <a:endParaRPr>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Sentiment Analysis</a:t>
            </a:r>
            <a:endParaRPr/>
          </a:p>
        </p:txBody>
      </p:sp>
      <p:sp>
        <p:nvSpPr>
          <p:cNvPr id="295" name="Google Shape;295;p26"/>
          <p:cNvSpPr txBox="1"/>
          <p:nvPr>
            <p:ph idx="1" type="body"/>
          </p:nvPr>
        </p:nvSpPr>
        <p:spPr>
          <a:xfrm>
            <a:off x="1297500" y="1454175"/>
            <a:ext cx="7038900" cy="2911200"/>
          </a:xfrm>
          <a:prstGeom prst="rect">
            <a:avLst/>
          </a:prstGeom>
        </p:spPr>
        <p:txBody>
          <a:bodyPr anchorCtr="0" anchor="t" bIns="91425" lIns="91425" spcFirstLastPara="1" rIns="91425" wrap="square" tIns="91425">
            <a:noAutofit/>
          </a:bodyPr>
          <a:lstStyle/>
          <a:p>
            <a:pPr indent="-323850" lvl="0" marL="457200" rtl="0" algn="l">
              <a:lnSpc>
                <a:spcPct val="90000"/>
              </a:lnSpc>
              <a:spcBef>
                <a:spcPts val="1000"/>
              </a:spcBef>
              <a:spcAft>
                <a:spcPts val="0"/>
              </a:spcAft>
              <a:buSzPts val="1500"/>
              <a:buChar char="●"/>
            </a:pPr>
            <a:r>
              <a:rPr lang="en-GB" sz="1500"/>
              <a:t>VADER (Valence Aware Dictionary and Sentiment Reasoner):</a:t>
            </a:r>
            <a:endParaRPr sz="1500"/>
          </a:p>
          <a:p>
            <a:pPr indent="0" lvl="0" marL="457200" rtl="0" algn="l">
              <a:lnSpc>
                <a:spcPct val="90000"/>
              </a:lnSpc>
              <a:spcBef>
                <a:spcPts val="1000"/>
              </a:spcBef>
              <a:spcAft>
                <a:spcPts val="0"/>
              </a:spcAft>
              <a:buNone/>
            </a:pPr>
            <a:r>
              <a:t/>
            </a:r>
            <a:endParaRPr sz="1500"/>
          </a:p>
          <a:p>
            <a:pPr indent="-323850" lvl="1" marL="914400" rtl="0" algn="l">
              <a:lnSpc>
                <a:spcPct val="90000"/>
              </a:lnSpc>
              <a:spcBef>
                <a:spcPts val="500"/>
              </a:spcBef>
              <a:spcAft>
                <a:spcPts val="0"/>
              </a:spcAft>
              <a:buSzPts val="1500"/>
              <a:buChar char="○"/>
            </a:pPr>
            <a:r>
              <a:rPr lang="en-GB" sz="1500"/>
              <a:t>It is a lexicon and rule-based sentiment analysis tool that is specifically suited for sentiments expressed in social media</a:t>
            </a:r>
            <a:endParaRPr sz="1500"/>
          </a:p>
          <a:p>
            <a:pPr indent="0" lvl="0" marL="914400" rtl="0" algn="l">
              <a:lnSpc>
                <a:spcPct val="90000"/>
              </a:lnSpc>
              <a:spcBef>
                <a:spcPts val="500"/>
              </a:spcBef>
              <a:spcAft>
                <a:spcPts val="0"/>
              </a:spcAft>
              <a:buNone/>
            </a:pPr>
            <a:r>
              <a:t/>
            </a:r>
            <a:endParaRPr sz="1500"/>
          </a:p>
          <a:p>
            <a:pPr indent="-323850" lvl="1" marL="914400" rtl="0" algn="l">
              <a:lnSpc>
                <a:spcPct val="90000"/>
              </a:lnSpc>
              <a:spcBef>
                <a:spcPts val="500"/>
              </a:spcBef>
              <a:spcAft>
                <a:spcPts val="0"/>
              </a:spcAft>
              <a:buSzPts val="1500"/>
              <a:buChar char="○"/>
            </a:pPr>
            <a:r>
              <a:rPr lang="en-GB" sz="1500"/>
              <a:t>A sentiment lexicon is a list of lexical features, in simpler terms, words which are generally labeled according to their semantic orientation as positive, negative, or neutral.</a:t>
            </a:r>
            <a:endParaRPr sz="1500"/>
          </a:p>
          <a:p>
            <a:pPr indent="0" lvl="0" marL="914400" rtl="0" algn="l">
              <a:lnSpc>
                <a:spcPct val="90000"/>
              </a:lnSpc>
              <a:spcBef>
                <a:spcPts val="500"/>
              </a:spcBef>
              <a:spcAft>
                <a:spcPts val="0"/>
              </a:spcAft>
              <a:buNone/>
            </a:pPr>
            <a:r>
              <a:t/>
            </a:r>
            <a:endParaRPr sz="1500"/>
          </a:p>
          <a:p>
            <a:pPr indent="0" lvl="0" marL="457200" rtl="0" algn="l">
              <a:spcBef>
                <a:spcPts val="0"/>
              </a:spcBef>
              <a:spcAft>
                <a:spcPts val="0"/>
              </a:spcAft>
              <a:buNone/>
            </a:pPr>
            <a:r>
              <a:rPr lang="en-GB" sz="1500"/>
              <a:t> </a:t>
            </a:r>
            <a:r>
              <a:rPr lang="en-GB" sz="1200">
                <a:solidFill>
                  <a:srgbClr val="292929"/>
                </a:solidFill>
                <a:highlight>
                  <a:srgbClr val="F2F2F2"/>
                </a:highlight>
                <a:latin typeface="Courier New"/>
                <a:ea typeface="Courier New"/>
                <a:cs typeface="Courier New"/>
                <a:sym typeface="Courier New"/>
              </a:rPr>
              <a:t>OUTPUT-{'neg': 0.0, 'neu': 0.508, 'pos': 0.492, 'compound': 0.4404}</a:t>
            </a:r>
            <a:endParaRPr sz="1500"/>
          </a:p>
          <a:p>
            <a:pPr indent="0" lvl="0" marL="457200" rtl="0" algn="l">
              <a:spcBef>
                <a:spcPts val="1600"/>
              </a:spcBef>
              <a:spcAft>
                <a:spcPts val="1600"/>
              </a:spcAft>
              <a:buNone/>
            </a:pPr>
            <a:r>
              <a:t/>
            </a: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7"/>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 of the Web Page</a:t>
            </a:r>
            <a:endParaRPr/>
          </a:p>
        </p:txBody>
      </p:sp>
      <p:grpSp>
        <p:nvGrpSpPr>
          <p:cNvPr id="301" name="Google Shape;301;p27"/>
          <p:cNvGrpSpPr/>
          <p:nvPr/>
        </p:nvGrpSpPr>
        <p:grpSpPr>
          <a:xfrm>
            <a:off x="1396296" y="934695"/>
            <a:ext cx="6435223" cy="4208998"/>
            <a:chOff x="3553042" y="1657806"/>
            <a:chExt cx="3461100" cy="2671532"/>
          </a:xfrm>
        </p:grpSpPr>
        <p:sp>
          <p:nvSpPr>
            <p:cNvPr id="302" name="Google Shape;302;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10" name="Google Shape;310;p27"/>
          <p:cNvPicPr preferRelativeResize="0"/>
          <p:nvPr/>
        </p:nvPicPr>
        <p:blipFill>
          <a:blip r:embed="rId3">
            <a:alphaModFix/>
          </a:blip>
          <a:stretch>
            <a:fillRect/>
          </a:stretch>
        </p:blipFill>
        <p:spPr>
          <a:xfrm>
            <a:off x="1432375" y="952825"/>
            <a:ext cx="6399149" cy="31163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28"/>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Movie Description</a:t>
            </a:r>
            <a:endParaRPr/>
          </a:p>
        </p:txBody>
      </p:sp>
      <p:grpSp>
        <p:nvGrpSpPr>
          <p:cNvPr id="316" name="Google Shape;316;p28"/>
          <p:cNvGrpSpPr/>
          <p:nvPr/>
        </p:nvGrpSpPr>
        <p:grpSpPr>
          <a:xfrm>
            <a:off x="1396296" y="934695"/>
            <a:ext cx="6435223" cy="4208998"/>
            <a:chOff x="3553042" y="1657806"/>
            <a:chExt cx="3461100" cy="2671532"/>
          </a:xfrm>
        </p:grpSpPr>
        <p:sp>
          <p:nvSpPr>
            <p:cNvPr id="317" name="Google Shape;317;p28"/>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8"/>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8"/>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8"/>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5" name="Google Shape;325;p28"/>
          <p:cNvPicPr preferRelativeResize="0"/>
          <p:nvPr/>
        </p:nvPicPr>
        <p:blipFill rotWithShape="1">
          <a:blip r:embed="rId3">
            <a:alphaModFix/>
          </a:blip>
          <a:srcRect b="6967" l="0" r="0" t="6264"/>
          <a:stretch/>
        </p:blipFill>
        <p:spPr>
          <a:xfrm>
            <a:off x="1396300" y="1012400"/>
            <a:ext cx="6435226" cy="30760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Top 10 Tweets</a:t>
            </a:r>
            <a:r>
              <a:rPr lang="en-GB"/>
              <a:t>		</a:t>
            </a:r>
            <a:endParaRPr/>
          </a:p>
        </p:txBody>
      </p:sp>
      <p:grpSp>
        <p:nvGrpSpPr>
          <p:cNvPr id="331" name="Google Shape;331;p29"/>
          <p:cNvGrpSpPr/>
          <p:nvPr/>
        </p:nvGrpSpPr>
        <p:grpSpPr>
          <a:xfrm>
            <a:off x="1396296" y="934695"/>
            <a:ext cx="6435223" cy="4208998"/>
            <a:chOff x="3553042" y="1657806"/>
            <a:chExt cx="3461100" cy="2671532"/>
          </a:xfrm>
        </p:grpSpPr>
        <p:sp>
          <p:nvSpPr>
            <p:cNvPr id="332" name="Google Shape;332;p2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9"/>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9"/>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9"/>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9"/>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9"/>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40" name="Google Shape;340;p29"/>
          <p:cNvPicPr preferRelativeResize="0"/>
          <p:nvPr/>
        </p:nvPicPr>
        <p:blipFill>
          <a:blip r:embed="rId3">
            <a:alphaModFix/>
          </a:blip>
          <a:stretch>
            <a:fillRect/>
          </a:stretch>
        </p:blipFill>
        <p:spPr>
          <a:xfrm>
            <a:off x="1396300" y="976625"/>
            <a:ext cx="6435226" cy="3125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Geo Chart</a:t>
            </a:r>
            <a:endParaRPr/>
          </a:p>
        </p:txBody>
      </p:sp>
      <p:grpSp>
        <p:nvGrpSpPr>
          <p:cNvPr id="346" name="Google Shape;346;p30"/>
          <p:cNvGrpSpPr/>
          <p:nvPr/>
        </p:nvGrpSpPr>
        <p:grpSpPr>
          <a:xfrm>
            <a:off x="1396296" y="934695"/>
            <a:ext cx="6435223" cy="4208998"/>
            <a:chOff x="3553042" y="1657806"/>
            <a:chExt cx="3461100" cy="2671532"/>
          </a:xfrm>
        </p:grpSpPr>
        <p:sp>
          <p:nvSpPr>
            <p:cNvPr id="347" name="Google Shape;347;p30"/>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0"/>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0"/>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0"/>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0"/>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0"/>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0"/>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0"/>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55" name="Google Shape;355;p30"/>
          <p:cNvPicPr preferRelativeResize="0"/>
          <p:nvPr/>
        </p:nvPicPr>
        <p:blipFill>
          <a:blip r:embed="rId3">
            <a:alphaModFix/>
          </a:blip>
          <a:stretch>
            <a:fillRect/>
          </a:stretch>
        </p:blipFill>
        <p:spPr>
          <a:xfrm>
            <a:off x="1396300" y="975400"/>
            <a:ext cx="6435226" cy="3125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Verified and unverified users.</a:t>
            </a:r>
            <a:r>
              <a:rPr lang="en-GB"/>
              <a:t>		</a:t>
            </a:r>
            <a:endParaRPr/>
          </a:p>
        </p:txBody>
      </p:sp>
      <p:grpSp>
        <p:nvGrpSpPr>
          <p:cNvPr id="361" name="Google Shape;361;p31"/>
          <p:cNvGrpSpPr/>
          <p:nvPr/>
        </p:nvGrpSpPr>
        <p:grpSpPr>
          <a:xfrm>
            <a:off x="1396296" y="934695"/>
            <a:ext cx="6435223" cy="4208998"/>
            <a:chOff x="3553042" y="1657806"/>
            <a:chExt cx="3461100" cy="2671532"/>
          </a:xfrm>
        </p:grpSpPr>
        <p:sp>
          <p:nvSpPr>
            <p:cNvPr id="362" name="Google Shape;362;p31"/>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1"/>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1"/>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1"/>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1"/>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1"/>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1"/>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70" name="Google Shape;370;p31"/>
          <p:cNvPicPr preferRelativeResize="0"/>
          <p:nvPr/>
        </p:nvPicPr>
        <p:blipFill>
          <a:blip r:embed="rId3">
            <a:alphaModFix/>
          </a:blip>
          <a:stretch>
            <a:fillRect/>
          </a:stretch>
        </p:blipFill>
        <p:spPr>
          <a:xfrm>
            <a:off x="1396300" y="934700"/>
            <a:ext cx="6435226" cy="31589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Trend</a:t>
            </a:r>
            <a:r>
              <a:rPr lang="en-GB" sz="1800"/>
              <a:t> of tweets regarding the movie over a period of time.</a:t>
            </a:r>
            <a:r>
              <a:rPr lang="en-GB" sz="1800"/>
              <a:t>		</a:t>
            </a:r>
            <a:endParaRPr sz="1800"/>
          </a:p>
        </p:txBody>
      </p:sp>
      <p:grpSp>
        <p:nvGrpSpPr>
          <p:cNvPr id="376" name="Google Shape;376;p32"/>
          <p:cNvGrpSpPr/>
          <p:nvPr/>
        </p:nvGrpSpPr>
        <p:grpSpPr>
          <a:xfrm>
            <a:off x="1396296" y="934695"/>
            <a:ext cx="6435223" cy="4208998"/>
            <a:chOff x="3553042" y="1657806"/>
            <a:chExt cx="3461100" cy="2671532"/>
          </a:xfrm>
        </p:grpSpPr>
        <p:sp>
          <p:nvSpPr>
            <p:cNvPr id="377" name="Google Shape;377;p32"/>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2"/>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2"/>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2"/>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2"/>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2"/>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2"/>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2"/>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85" name="Google Shape;385;p32"/>
          <p:cNvPicPr preferRelativeResize="0"/>
          <p:nvPr/>
        </p:nvPicPr>
        <p:blipFill>
          <a:blip r:embed="rId3">
            <a:alphaModFix/>
          </a:blip>
          <a:stretch>
            <a:fillRect/>
          </a:stretch>
        </p:blipFill>
        <p:spPr>
          <a:xfrm>
            <a:off x="1396300" y="934700"/>
            <a:ext cx="6435226" cy="31426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33"/>
          <p:cNvSpPr txBox="1"/>
          <p:nvPr>
            <p:ph type="title"/>
          </p:nvPr>
        </p:nvSpPr>
        <p:spPr>
          <a:xfrm>
            <a:off x="2071825" y="1833775"/>
            <a:ext cx="4514700" cy="131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6000"/>
              <a:t>Thank you!</a:t>
            </a:r>
            <a:endParaRPr sz="6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4300" y="49357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Table of Contents</a:t>
            </a:r>
            <a:endParaRPr/>
          </a:p>
        </p:txBody>
      </p:sp>
      <p:sp>
        <p:nvSpPr>
          <p:cNvPr id="235" name="Google Shape;235;p18"/>
          <p:cNvSpPr txBox="1"/>
          <p:nvPr/>
        </p:nvSpPr>
        <p:spPr>
          <a:xfrm>
            <a:off x="1294301" y="14069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Overview</a:t>
            </a:r>
            <a:endParaRPr sz="1800">
              <a:solidFill>
                <a:schemeClr val="lt1"/>
              </a:solidFill>
              <a:latin typeface="Average"/>
              <a:ea typeface="Average"/>
              <a:cs typeface="Average"/>
              <a:sym typeface="Average"/>
            </a:endParaRPr>
          </a:p>
        </p:txBody>
      </p:sp>
      <p:sp>
        <p:nvSpPr>
          <p:cNvPr id="236" name="Google Shape;236;p18"/>
          <p:cNvSpPr txBox="1"/>
          <p:nvPr/>
        </p:nvSpPr>
        <p:spPr>
          <a:xfrm>
            <a:off x="1294301" y="173245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Architecture</a:t>
            </a:r>
            <a:endParaRPr>
              <a:solidFill>
                <a:schemeClr val="lt1"/>
              </a:solidFill>
              <a:latin typeface="Montserrat"/>
              <a:ea typeface="Montserrat"/>
              <a:cs typeface="Montserrat"/>
              <a:sym typeface="Montserrat"/>
            </a:endParaRPr>
          </a:p>
        </p:txBody>
      </p:sp>
      <p:sp>
        <p:nvSpPr>
          <p:cNvPr id="237" name="Google Shape;237;p18"/>
          <p:cNvSpPr txBox="1"/>
          <p:nvPr/>
        </p:nvSpPr>
        <p:spPr>
          <a:xfrm>
            <a:off x="1294301" y="205795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Technology Stack</a:t>
            </a:r>
            <a:endParaRPr>
              <a:solidFill>
                <a:schemeClr val="lt1"/>
              </a:solidFill>
              <a:latin typeface="Montserrat"/>
              <a:ea typeface="Montserrat"/>
              <a:cs typeface="Montserrat"/>
              <a:sym typeface="Montserrat"/>
            </a:endParaRPr>
          </a:p>
        </p:txBody>
      </p:sp>
      <p:sp>
        <p:nvSpPr>
          <p:cNvPr id="238" name="Google Shape;238;p18"/>
          <p:cNvSpPr txBox="1"/>
          <p:nvPr/>
        </p:nvSpPr>
        <p:spPr>
          <a:xfrm>
            <a:off x="1294301" y="2383452"/>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Data Collection</a:t>
            </a:r>
            <a:endParaRPr sz="1800">
              <a:solidFill>
                <a:schemeClr val="lt1"/>
              </a:solidFill>
              <a:latin typeface="Average"/>
              <a:ea typeface="Average"/>
              <a:cs typeface="Average"/>
              <a:sym typeface="Average"/>
            </a:endParaRPr>
          </a:p>
        </p:txBody>
      </p:sp>
      <p:sp>
        <p:nvSpPr>
          <p:cNvPr id="239" name="Google Shape;239;p18"/>
          <p:cNvSpPr txBox="1"/>
          <p:nvPr/>
        </p:nvSpPr>
        <p:spPr>
          <a:xfrm>
            <a:off x="1294301" y="2708952"/>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Web Scraping</a:t>
            </a:r>
            <a:endParaRPr sz="1800">
              <a:solidFill>
                <a:schemeClr val="lt1"/>
              </a:solidFill>
              <a:latin typeface="Average"/>
              <a:ea typeface="Average"/>
              <a:cs typeface="Average"/>
              <a:sym typeface="Average"/>
            </a:endParaRPr>
          </a:p>
        </p:txBody>
      </p:sp>
      <p:sp>
        <p:nvSpPr>
          <p:cNvPr id="240" name="Google Shape;240;p18"/>
          <p:cNvSpPr txBox="1"/>
          <p:nvPr/>
        </p:nvSpPr>
        <p:spPr>
          <a:xfrm>
            <a:off x="1294298" y="30344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Tweets Extraction</a:t>
            </a:r>
            <a:endParaRPr sz="1800">
              <a:solidFill>
                <a:schemeClr val="lt1"/>
              </a:solidFill>
              <a:latin typeface="Average"/>
              <a:ea typeface="Average"/>
              <a:cs typeface="Average"/>
              <a:sym typeface="Average"/>
            </a:endParaRPr>
          </a:p>
        </p:txBody>
      </p:sp>
      <p:sp>
        <p:nvSpPr>
          <p:cNvPr id="241" name="Google Shape;241;p18"/>
          <p:cNvSpPr txBox="1"/>
          <p:nvPr/>
        </p:nvSpPr>
        <p:spPr>
          <a:xfrm>
            <a:off x="1294298" y="33599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Data Preprocessing</a:t>
            </a:r>
            <a:endParaRPr sz="1800">
              <a:solidFill>
                <a:schemeClr val="lt1"/>
              </a:solidFill>
              <a:latin typeface="Average"/>
              <a:ea typeface="Average"/>
              <a:cs typeface="Average"/>
              <a:sym typeface="Average"/>
            </a:endParaRPr>
          </a:p>
        </p:txBody>
      </p:sp>
      <p:sp>
        <p:nvSpPr>
          <p:cNvPr id="242" name="Google Shape;242;p18"/>
          <p:cNvSpPr txBox="1"/>
          <p:nvPr/>
        </p:nvSpPr>
        <p:spPr>
          <a:xfrm>
            <a:off x="1294298" y="36854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Sentiment Analysis</a:t>
            </a:r>
            <a:endParaRPr sz="1800">
              <a:solidFill>
                <a:schemeClr val="lt1"/>
              </a:solidFill>
              <a:latin typeface="Average"/>
              <a:ea typeface="Average"/>
              <a:cs typeface="Average"/>
              <a:sym typeface="Average"/>
            </a:endParaRPr>
          </a:p>
        </p:txBody>
      </p:sp>
      <p:sp>
        <p:nvSpPr>
          <p:cNvPr id="243" name="Google Shape;243;p18"/>
          <p:cNvSpPr txBox="1"/>
          <p:nvPr/>
        </p:nvSpPr>
        <p:spPr>
          <a:xfrm>
            <a:off x="1294298" y="40109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Data Visualization</a:t>
            </a:r>
            <a:endParaRPr sz="1800">
              <a:solidFill>
                <a:schemeClr val="lt1"/>
              </a:solidFill>
              <a:latin typeface="Average"/>
              <a:ea typeface="Average"/>
              <a:cs typeface="Average"/>
              <a:sym typeface="Average"/>
            </a:endParaRPr>
          </a:p>
        </p:txBody>
      </p:sp>
      <p:sp>
        <p:nvSpPr>
          <p:cNvPr id="244" name="Google Shape;244;p18"/>
          <p:cNvSpPr txBox="1"/>
          <p:nvPr/>
        </p:nvSpPr>
        <p:spPr>
          <a:xfrm>
            <a:off x="1294298" y="43364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Overview of </a:t>
            </a:r>
            <a:r>
              <a:rPr lang="en-GB">
                <a:solidFill>
                  <a:schemeClr val="lt1"/>
                </a:solidFill>
                <a:latin typeface="Montserrat"/>
                <a:ea typeface="Montserrat"/>
                <a:cs typeface="Montserrat"/>
                <a:sym typeface="Montserrat"/>
              </a:rPr>
              <a:t>Web Page</a:t>
            </a:r>
            <a:endParaRPr sz="1800">
              <a:solidFill>
                <a:schemeClr val="lt1"/>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50" name="Google Shape;250;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just">
              <a:spcBef>
                <a:spcPts val="0"/>
              </a:spcBef>
              <a:spcAft>
                <a:spcPts val="0"/>
              </a:spcAft>
              <a:buSzPts val="1300"/>
              <a:buChar char="●"/>
            </a:pPr>
            <a:r>
              <a:rPr lang="en-GB"/>
              <a:t>Social Media has been a part of human lives and people are expressing their opinions, support, likes and dislikes through the digital platforms like Twitter, Facebook, Instagram, etc.</a:t>
            </a:r>
            <a:endParaRPr/>
          </a:p>
          <a:p>
            <a:pPr indent="-311150" lvl="0" marL="457200" rtl="0" algn="just">
              <a:spcBef>
                <a:spcPts val="0"/>
              </a:spcBef>
              <a:spcAft>
                <a:spcPts val="0"/>
              </a:spcAft>
              <a:buSzPts val="1300"/>
              <a:buChar char="●"/>
            </a:pPr>
            <a:r>
              <a:rPr lang="en-GB"/>
              <a:t>Movies are undoubtedly one of the best entertainments. And many people glance at the movie </a:t>
            </a:r>
            <a:r>
              <a:rPr lang="en-GB"/>
              <a:t>reviews and decide whether to watch a movie or not.</a:t>
            </a:r>
            <a:endParaRPr/>
          </a:p>
          <a:p>
            <a:pPr indent="-311150" lvl="0" marL="457200" rtl="0" algn="just">
              <a:spcBef>
                <a:spcPts val="0"/>
              </a:spcBef>
              <a:spcAft>
                <a:spcPts val="0"/>
              </a:spcAft>
              <a:buSzPts val="1300"/>
              <a:buChar char="●"/>
            </a:pPr>
            <a:r>
              <a:rPr lang="en-GB"/>
              <a:t>So, we thought of using Twitter, where millions of people express their views. We are collecting their views and predicting the review of the movie.</a:t>
            </a:r>
            <a:endParaRPr/>
          </a:p>
          <a:p>
            <a:pPr indent="-311150" lvl="0" marL="457200" rtl="0" algn="just">
              <a:spcBef>
                <a:spcPts val="0"/>
              </a:spcBef>
              <a:spcAft>
                <a:spcPts val="0"/>
              </a:spcAft>
              <a:buSzPts val="1300"/>
              <a:buChar char="●"/>
            </a:pPr>
            <a:r>
              <a:rPr lang="en-GB"/>
              <a:t>Prediction of movie review by analysing user sentiments expressed through tweets on the Twitter platform. This is done by classifying tweets into positive, negative, and neutral responses. Finally, we predict the sentiment using the tweets and visualize the data based on different aspects such as region,  trend of movie over a period of time.</a:t>
            </a:r>
            <a:endParaRPr/>
          </a:p>
          <a:p>
            <a:pPr indent="0" lvl="0" marL="0" rtl="0" algn="just">
              <a:spcBef>
                <a:spcPts val="1500"/>
              </a:spcBef>
              <a:spcAft>
                <a:spcPts val="0"/>
              </a:spcAft>
              <a:buNone/>
            </a:pPr>
            <a:r>
              <a:rPr lang="en-GB"/>
              <a:t> </a:t>
            </a:r>
            <a:endParaRPr/>
          </a:p>
          <a:p>
            <a:pPr indent="0" lvl="0" marL="0" rtl="0" algn="just">
              <a:spcBef>
                <a:spcPts val="1500"/>
              </a:spcBef>
              <a:spcAft>
                <a:spcPts val="0"/>
              </a:spcAft>
              <a:buNone/>
            </a:pPr>
            <a:r>
              <a:t/>
            </a:r>
            <a:endParaRPr/>
          </a:p>
          <a:p>
            <a:pPr indent="0" lvl="0" marL="0" rtl="0" algn="just">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Architecture</a:t>
            </a:r>
            <a:endParaRPr/>
          </a:p>
        </p:txBody>
      </p:sp>
      <p:pic>
        <p:nvPicPr>
          <p:cNvPr id="256" name="Google Shape;256;p20"/>
          <p:cNvPicPr preferRelativeResize="0"/>
          <p:nvPr/>
        </p:nvPicPr>
        <p:blipFill>
          <a:blip r:embed="rId3">
            <a:alphaModFix/>
          </a:blip>
          <a:stretch>
            <a:fillRect/>
          </a:stretch>
        </p:blipFill>
        <p:spPr>
          <a:xfrm>
            <a:off x="2212125" y="910075"/>
            <a:ext cx="4941574" cy="41042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Technology Stack	</a:t>
            </a:r>
            <a:endParaRPr/>
          </a:p>
        </p:txBody>
      </p:sp>
      <p:graphicFrame>
        <p:nvGraphicFramePr>
          <p:cNvPr id="262" name="Google Shape;262;p21"/>
          <p:cNvGraphicFramePr/>
          <p:nvPr/>
        </p:nvGraphicFramePr>
        <p:xfrm>
          <a:off x="952500" y="1428750"/>
          <a:ext cx="3000000" cy="3000000"/>
        </p:xfrm>
        <a:graphic>
          <a:graphicData uri="http://schemas.openxmlformats.org/drawingml/2006/table">
            <a:tbl>
              <a:tblPr>
                <a:noFill/>
                <a:tableStyleId>{D36DE6AB-9137-4203-945B-D91459B37B22}</a:tableStyleId>
              </a:tblPr>
              <a:tblGrid>
                <a:gridCol w="3619500"/>
                <a:gridCol w="3619500"/>
              </a:tblGrid>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Web Scraping</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Requests, bs4 (beautiful Soup)</a:t>
                      </a:r>
                      <a:endParaRPr>
                        <a:solidFill>
                          <a:schemeClr val="lt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Tweets Extraction</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snscrape, pandas</a:t>
                      </a:r>
                      <a:endParaRPr>
                        <a:solidFill>
                          <a:schemeClr val="lt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Sentiment Analysis</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Nltk, VADER</a:t>
                      </a:r>
                      <a:endParaRPr>
                        <a:solidFill>
                          <a:schemeClr val="lt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Data Visualization</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Google charts API, pycountry</a:t>
                      </a:r>
                      <a:endParaRPr>
                        <a:solidFill>
                          <a:schemeClr val="lt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Back-end</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Python</a:t>
                      </a:r>
                      <a:endParaRPr>
                        <a:solidFill>
                          <a:schemeClr val="lt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latin typeface="Lato"/>
                          <a:ea typeface="Lato"/>
                          <a:cs typeface="Lato"/>
                          <a:sym typeface="Lato"/>
                        </a:rPr>
                        <a:t>Front-end</a:t>
                      </a:r>
                      <a:endParaRPr>
                        <a:solidFill>
                          <a:schemeClr val="lt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GB">
                          <a:solidFill>
                            <a:schemeClr val="lt1"/>
                          </a:solidFill>
                          <a:latin typeface="Lato"/>
                          <a:ea typeface="Lato"/>
                          <a:cs typeface="Lato"/>
                          <a:sym typeface="Lato"/>
                        </a:rPr>
                        <a:t>Html, CSS</a:t>
                      </a:r>
                      <a:endParaRPr>
                        <a:solidFill>
                          <a:schemeClr val="lt1"/>
                        </a:solidFill>
                        <a:latin typeface="Lato"/>
                        <a:ea typeface="Lato"/>
                        <a:cs typeface="Lato"/>
                        <a:sym typeface="Lato"/>
                      </a:endParaRPr>
                    </a:p>
                  </a:txBody>
                  <a:tcPr marT="91425" marB="91425" marR="91425" marL="91425"/>
                </a:tc>
              </a:tr>
            </a:tbl>
          </a:graphicData>
        </a:graphic>
      </p:graphicFrame>
      <p:graphicFrame>
        <p:nvGraphicFramePr>
          <p:cNvPr id="263" name="Google Shape;263;p21"/>
          <p:cNvGraphicFramePr/>
          <p:nvPr/>
        </p:nvGraphicFramePr>
        <p:xfrm>
          <a:off x="952500" y="3806000"/>
          <a:ext cx="3000000" cy="3000000"/>
        </p:xfrm>
        <a:graphic>
          <a:graphicData uri="http://schemas.openxmlformats.org/drawingml/2006/table">
            <a:tbl>
              <a:tblPr>
                <a:noFill/>
                <a:tableStyleId>{D36DE6AB-9137-4203-945B-D91459B37B22}</a:tableStyleId>
              </a:tblPr>
              <a:tblGrid>
                <a:gridCol w="3619500"/>
                <a:gridCol w="3619500"/>
              </a:tblGrid>
              <a:tr h="381000">
                <a:tc>
                  <a:txBody>
                    <a:bodyPr/>
                    <a:lstStyle/>
                    <a:p>
                      <a:pPr indent="0" lvl="0" marL="0" rtl="0" algn="l">
                        <a:spcBef>
                          <a:spcPts val="0"/>
                        </a:spcBef>
                        <a:spcAft>
                          <a:spcPts val="0"/>
                        </a:spcAft>
                        <a:buNone/>
                      </a:pPr>
                      <a:r>
                        <a:rPr lang="en-GB">
                          <a:solidFill>
                            <a:schemeClr val="lt1"/>
                          </a:solidFill>
                        </a:rPr>
                        <a:t>Framework</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Django</a:t>
                      </a:r>
                      <a:endParaRPr>
                        <a:solidFill>
                          <a:schemeClr val="lt1"/>
                        </a:solidFill>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Collection		</a:t>
            </a:r>
            <a:endParaRPr/>
          </a:p>
        </p:txBody>
      </p:sp>
      <p:sp>
        <p:nvSpPr>
          <p:cNvPr id="269" name="Google Shape;269;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sz="1800"/>
              <a:t>Web Scraping:</a:t>
            </a:r>
            <a:endParaRPr sz="1800"/>
          </a:p>
          <a:p>
            <a:pPr indent="0" lvl="0" marL="457200" rtl="0" algn="l">
              <a:spcBef>
                <a:spcPts val="1600"/>
              </a:spcBef>
              <a:spcAft>
                <a:spcPts val="0"/>
              </a:spcAft>
              <a:buNone/>
            </a:pPr>
            <a:r>
              <a:rPr lang="en-GB" sz="1400"/>
              <a:t>	Using </a:t>
            </a:r>
            <a:r>
              <a:rPr lang="en-GB" sz="1400"/>
              <a:t>web scraping</a:t>
            </a:r>
            <a:r>
              <a:rPr lang="en-GB" sz="1400"/>
              <a:t>, we collect various data regarding the movie and display it on the web page.</a:t>
            </a:r>
            <a:endParaRPr sz="1400"/>
          </a:p>
          <a:p>
            <a:pPr indent="-342900" lvl="0" marL="457200" rtl="0" algn="l">
              <a:spcBef>
                <a:spcPts val="1600"/>
              </a:spcBef>
              <a:spcAft>
                <a:spcPts val="0"/>
              </a:spcAft>
              <a:buSzPts val="1800"/>
              <a:buChar char="●"/>
            </a:pPr>
            <a:r>
              <a:rPr lang="en-GB" sz="1800"/>
              <a:t>Tweets Extraction:</a:t>
            </a:r>
            <a:endParaRPr sz="1800"/>
          </a:p>
          <a:p>
            <a:pPr indent="0" lvl="0" marL="457200" rtl="0" algn="l">
              <a:spcBef>
                <a:spcPts val="1600"/>
              </a:spcBef>
              <a:spcAft>
                <a:spcPts val="1600"/>
              </a:spcAft>
              <a:buNone/>
            </a:pPr>
            <a:r>
              <a:rPr lang="en-GB" sz="1800"/>
              <a:t>	</a:t>
            </a:r>
            <a:r>
              <a:rPr lang="en-GB" sz="1400"/>
              <a:t>Tweets related to the movie are extracted from twitter in real time and perform Sentiment Analysis on the data to know the opinion of people on the movie.</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Web Scraping</a:t>
            </a:r>
            <a:r>
              <a:rPr lang="en-GB"/>
              <a:t>		</a:t>
            </a:r>
            <a:endParaRPr/>
          </a:p>
        </p:txBody>
      </p:sp>
      <p:sp>
        <p:nvSpPr>
          <p:cNvPr id="275" name="Google Shape;275;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700"/>
              <a:t>r</a:t>
            </a:r>
            <a:r>
              <a:rPr lang="en-GB" sz="1700"/>
              <a:t>equests :</a:t>
            </a:r>
            <a:endParaRPr sz="1700"/>
          </a:p>
          <a:p>
            <a:pPr indent="457200" lvl="0" marL="457200" rtl="0" algn="l">
              <a:spcBef>
                <a:spcPts val="1600"/>
              </a:spcBef>
              <a:spcAft>
                <a:spcPts val="0"/>
              </a:spcAft>
              <a:buNone/>
            </a:pPr>
            <a:r>
              <a:rPr lang="en-GB" sz="1400"/>
              <a:t>requests is a python HTTP library.  It adds query strings to the URLs and downloads the HTML page at that URL.</a:t>
            </a:r>
            <a:endParaRPr sz="1400"/>
          </a:p>
          <a:p>
            <a:pPr indent="-336550" lvl="0" marL="457200" rtl="0" algn="l">
              <a:spcBef>
                <a:spcPts val="1600"/>
              </a:spcBef>
              <a:spcAft>
                <a:spcPts val="0"/>
              </a:spcAft>
              <a:buSzPts val="1700"/>
              <a:buChar char="●"/>
            </a:pPr>
            <a:r>
              <a:rPr lang="en-GB" sz="1700"/>
              <a:t>b</a:t>
            </a:r>
            <a:r>
              <a:rPr lang="en-GB" sz="1700"/>
              <a:t>s4:</a:t>
            </a:r>
            <a:endParaRPr sz="1700"/>
          </a:p>
          <a:p>
            <a:pPr indent="0" lvl="0" marL="457200" rtl="0" algn="l">
              <a:spcBef>
                <a:spcPts val="1600"/>
              </a:spcBef>
              <a:spcAft>
                <a:spcPts val="0"/>
              </a:spcAft>
              <a:buNone/>
            </a:pPr>
            <a:r>
              <a:rPr lang="en-GB" sz="1700"/>
              <a:t> 	</a:t>
            </a:r>
            <a:r>
              <a:rPr lang="en-GB" sz="1400"/>
              <a:t>Bs4 popularly known as beautiful soup is a python package that prevents name squatting. </a:t>
            </a:r>
            <a:endParaRPr sz="1400"/>
          </a:p>
          <a:p>
            <a:pPr indent="0" lvl="0" marL="457200" rtl="0" algn="l">
              <a:spcBef>
                <a:spcPts val="1600"/>
              </a:spcBef>
              <a:spcAft>
                <a:spcPts val="0"/>
              </a:spcAft>
              <a:buNone/>
            </a:pPr>
            <a:r>
              <a:t/>
            </a:r>
            <a:endParaRPr sz="1400"/>
          </a:p>
          <a:p>
            <a:pPr indent="0" lvl="0" marL="914400" rtl="0" algn="l">
              <a:spcBef>
                <a:spcPts val="1600"/>
              </a:spcBef>
              <a:spcAft>
                <a:spcPts val="1600"/>
              </a:spcAft>
              <a:buNone/>
            </a:pPr>
            <a:r>
              <a:t/>
            </a:r>
            <a:endParaRPr sz="1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4"/>
          <p:cNvSpPr txBox="1"/>
          <p:nvPr>
            <p:ph type="title"/>
          </p:nvPr>
        </p:nvSpPr>
        <p:spPr>
          <a:xfrm>
            <a:off x="1297500" y="4018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Tweets Extraction</a:t>
            </a:r>
            <a:r>
              <a:rPr lang="en-GB"/>
              <a:t>	</a:t>
            </a:r>
            <a:endParaRPr/>
          </a:p>
        </p:txBody>
      </p:sp>
      <p:sp>
        <p:nvSpPr>
          <p:cNvPr id="281" name="Google Shape;281;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GB" sz="1800"/>
              <a:t>s</a:t>
            </a:r>
            <a:r>
              <a:rPr lang="en-GB" sz="1800"/>
              <a:t>nscrape:</a:t>
            </a:r>
            <a:endParaRPr sz="1800"/>
          </a:p>
          <a:p>
            <a:pPr indent="-317500" lvl="1" marL="914400" rtl="0" algn="l">
              <a:spcBef>
                <a:spcPts val="0"/>
              </a:spcBef>
              <a:spcAft>
                <a:spcPts val="0"/>
              </a:spcAft>
              <a:buSzPts val="1400"/>
              <a:buChar char="○"/>
            </a:pPr>
            <a:r>
              <a:rPr lang="en-GB" sz="1400"/>
              <a:t>s</a:t>
            </a:r>
            <a:r>
              <a:rPr lang="en-GB" sz="1400"/>
              <a:t>nscrape is a scraper for social networking services.</a:t>
            </a:r>
            <a:endParaRPr sz="1400"/>
          </a:p>
          <a:p>
            <a:pPr indent="-317500" lvl="1" marL="914400" rtl="0" algn="l">
              <a:spcBef>
                <a:spcPts val="0"/>
              </a:spcBef>
              <a:spcAft>
                <a:spcPts val="0"/>
              </a:spcAft>
              <a:buSzPts val="1400"/>
              <a:buChar char="○"/>
            </a:pPr>
            <a:r>
              <a:rPr lang="en-GB" sz="1400"/>
              <a:t>Tweets related to the movie are scraped over twitter using the snscrape.</a:t>
            </a:r>
            <a:endParaRPr sz="1400"/>
          </a:p>
        </p:txBody>
      </p:sp>
      <p:pic>
        <p:nvPicPr>
          <p:cNvPr id="282" name="Google Shape;282;p24"/>
          <p:cNvPicPr preferRelativeResize="0"/>
          <p:nvPr/>
        </p:nvPicPr>
        <p:blipFill>
          <a:blip r:embed="rId3">
            <a:alphaModFix/>
          </a:blip>
          <a:stretch>
            <a:fillRect/>
          </a:stretch>
        </p:blipFill>
        <p:spPr>
          <a:xfrm>
            <a:off x="0" y="3020125"/>
            <a:ext cx="9070701" cy="1547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DataPrepocessing		</a:t>
            </a:r>
            <a:endParaRPr/>
          </a:p>
        </p:txBody>
      </p:sp>
      <p:sp>
        <p:nvSpPr>
          <p:cNvPr id="288" name="Google Shape;288;p25"/>
          <p:cNvSpPr txBox="1"/>
          <p:nvPr>
            <p:ph idx="1" type="body"/>
          </p:nvPr>
        </p:nvSpPr>
        <p:spPr>
          <a:xfrm>
            <a:off x="1297500" y="2392150"/>
            <a:ext cx="7038900" cy="2911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GB" sz="1700"/>
              <a:t>Sorting of dataset based on likes-count.</a:t>
            </a:r>
            <a:endParaRPr sz="1700"/>
          </a:p>
          <a:p>
            <a:pPr indent="-336550" lvl="0" marL="457200" rtl="0" algn="l">
              <a:spcBef>
                <a:spcPts val="0"/>
              </a:spcBef>
              <a:spcAft>
                <a:spcPts val="0"/>
              </a:spcAft>
              <a:buSzPts val="1700"/>
              <a:buChar char="●"/>
            </a:pPr>
            <a:r>
              <a:rPr lang="en-GB" sz="1700"/>
              <a:t>Handling of Null Values.</a:t>
            </a:r>
            <a:endParaRPr sz="1700"/>
          </a:p>
          <a:p>
            <a:pPr indent="-336550" lvl="0" marL="457200" rtl="0" algn="l">
              <a:spcBef>
                <a:spcPts val="0"/>
              </a:spcBef>
              <a:spcAft>
                <a:spcPts val="0"/>
              </a:spcAft>
              <a:buSzPts val="1700"/>
              <a:buChar char="●"/>
            </a:pPr>
            <a:r>
              <a:rPr lang="en-GB" sz="1700"/>
              <a:t>Time deletion in Date-Time </a:t>
            </a:r>
            <a:r>
              <a:rPr lang="en-GB" sz="1700"/>
              <a:t>field</a:t>
            </a:r>
            <a:r>
              <a:rPr lang="en-GB" sz="1700"/>
              <a:t> of the dataset.</a:t>
            </a:r>
            <a:endParaRPr sz="1700"/>
          </a:p>
          <a:p>
            <a:pPr indent="-336550" lvl="0" marL="457200" rtl="0" algn="l">
              <a:spcBef>
                <a:spcPts val="0"/>
              </a:spcBef>
              <a:spcAft>
                <a:spcPts val="0"/>
              </a:spcAft>
              <a:buSzPts val="1700"/>
              <a:buChar char="●"/>
            </a:pPr>
            <a:r>
              <a:rPr lang="en-GB" sz="1700"/>
              <a:t>bs4 </a:t>
            </a:r>
            <a:endParaRPr sz="1700"/>
          </a:p>
        </p:txBody>
      </p:sp>
      <p:sp>
        <p:nvSpPr>
          <p:cNvPr id="289" name="Google Shape;289;p25"/>
          <p:cNvSpPr txBox="1"/>
          <p:nvPr>
            <p:ph type="title"/>
          </p:nvPr>
        </p:nvSpPr>
        <p:spPr>
          <a:xfrm>
            <a:off x="1297500" y="13078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latin typeface="Lato"/>
                <a:ea typeface="Lato"/>
                <a:cs typeface="Lato"/>
                <a:sym typeface="Lato"/>
              </a:rPr>
              <a:t>We performed the following </a:t>
            </a:r>
            <a:r>
              <a:rPr lang="en-GB" sz="1800">
                <a:latin typeface="Lato"/>
                <a:ea typeface="Lato"/>
                <a:cs typeface="Lato"/>
                <a:sym typeface="Lato"/>
              </a:rPr>
              <a:t>Data preprocessing  on the obtained Twitter Data.</a:t>
            </a:r>
            <a:endParaRPr sz="18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